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T Sans Narrow"/>
      <p:regular r:id="rId28"/>
      <p:bold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ansNarrow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1973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2259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973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11" Type="http://schemas.openxmlformats.org/officeDocument/2006/relationships/image" Target="../media/image20.png"/><Relationship Id="rId10" Type="http://schemas.openxmlformats.org/officeDocument/2006/relationships/image" Target="../media/image26.png"/><Relationship Id="rId9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Relationship Id="rId6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Network Simplex Method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Minimum Spanning Tree Problems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023375"/>
            <a:ext cx="53691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For a network with </a:t>
            </a: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/>
              <a:t> nodes, </a:t>
            </a:r>
            <a:r>
              <a:rPr b="1" lang="en"/>
              <a:t>a spanning tree</a:t>
            </a:r>
            <a:r>
              <a:rPr lang="en"/>
              <a:t> is a group of </a:t>
            </a:r>
            <a:r>
              <a:rPr b="1" i="1" lang="en"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b="1" lang="en"/>
              <a:t> arcs</a:t>
            </a:r>
            <a:r>
              <a:rPr lang="en"/>
              <a:t> that connects all nodes of the network and </a:t>
            </a:r>
            <a:r>
              <a:rPr b="1" lang="en"/>
              <a:t>contains no loops</a:t>
            </a:r>
            <a:r>
              <a:rPr lang="en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A spanning tree of minimum length in a network is a </a:t>
            </a:r>
            <a:r>
              <a:rPr b="1" lang="en"/>
              <a:t>minimum spanning tree (MST).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MST </a:t>
            </a:r>
            <a:r>
              <a:rPr lang="en"/>
              <a:t>can be found by a greedy algorithm including always the shortest edge which makes no loop in the result.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950" y="952400"/>
            <a:ext cx="2650457" cy="38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6688" y="1313150"/>
            <a:ext cx="55149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Network Simplex Method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21673" y="912208"/>
            <a:ext cx="62277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It is how the simplex algorithm simplifies for MCNFPs.</a:t>
            </a:r>
            <a:br>
              <a:rPr lang="en"/>
            </a:br>
            <a:r>
              <a:rPr lang="en"/>
              <a:t>For simpliness:                    for each arcs. </a:t>
            </a:r>
            <a:br>
              <a:rPr lang="en"/>
            </a:br>
            <a:r>
              <a:rPr lang="en"/>
              <a:t>In (.)      -s are given, while the</a:t>
            </a:r>
            <a:br>
              <a:rPr lang="en"/>
            </a:br>
            <a:r>
              <a:rPr lang="en"/>
              <a:t>$ note the        -s.</a:t>
            </a:r>
            <a:br>
              <a:rPr lang="en"/>
            </a:br>
            <a:r>
              <a:rPr lang="en"/>
              <a:t>        are on arcs.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For Network Simplex</a:t>
            </a:r>
            <a:br>
              <a:rPr lang="en"/>
            </a:br>
            <a:r>
              <a:rPr lang="en"/>
              <a:t>method to work, </a:t>
            </a:r>
            <a:br>
              <a:rPr lang="en"/>
            </a:br>
            <a:r>
              <a:rPr lang="en"/>
              <a:t>                         must hold.</a:t>
            </a:r>
            <a:endParaRPr/>
          </a:p>
        </p:txBody>
      </p:sp>
      <p:pic>
        <p:nvPicPr>
          <p:cNvPr descr="{&quot;id&quot;:&quot;5&quot;,&quot;font&quot;:{&quot;size&quot;:18,&quot;family&quot;:&quot;Open Sans&quot;,&quot;color&quot;:&quot;#695D46&quot;},&quot;type&quot;:&quot;$&quot;,&quot;code&quot;:&quot;$L_{ij}=0$&quot;,&quot;ts&quot;:1603833317420,&quot;cs&quot;:&quot;fVFQ+DUyGcZc3/nXkwikDg==&quot;,&quot;size&quot;:{&quot;width&quot;:84.00003307086617,&quot;height&quot;:27.00001062992125}}" id="158" name="Google Shape;15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872" y="1531397"/>
            <a:ext cx="952540" cy="28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6&quot;,&quot;font&quot;:{&quot;color&quot;:&quot;#695D46&quot;,&quot;size&quot;:18,&quot;family&quot;:&quot;Open Sans&quot;},&quot;type&quot;:&quot;$&quot;,&quot;code&quot;:&quot;$b_{i}$&quot;,&quot;ts&quot;:1603833557589,&quot;cs&quot;:&quot;MElMEe08iuYz6JCcPRybzQ==&quot;,&quot;size&quot;:{&quot;width&quot;:20.00000787401575,&quot;height&quot;:23.00000905511811}}" id="159" name="Google Shape;15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8471" y="1940721"/>
            <a:ext cx="237405" cy="250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=c_{45}$&quot;,&quot;font&quot;:{&quot;color&quot;:&quot;#695D46&quot;,&quot;size&quot;:14.000000000000002,&quot;family&quot;:&quot;Open Sans&quot;},&quot;id&quot;:&quot;9&quot;,&quot;type&quot;:&quot;$&quot;,&quot;ts&quot;:1603833996554,&quot;cs&quot;:&quot;PhKO9KJMZ91irv/eas68cw==&quot;,&quot;size&quot;:{&quot;width&quot;:46.00001811023616,&quot;height&quot;:15.000005905511806}}" id="160" name="Google Shape;16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0350" y="3818275"/>
            <a:ext cx="5842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Open Sans&quot;,&quot;color&quot;:&quot;#695D46&quot;,&quot;size&quot;:14.000000000000046},&quot;id&quot;:&quot;10&quot;,&quot;code&quot;:&quot;$U_{14}=$&quot;,&quot;type&quot;:&quot;$&quot;,&quot;ts&quot;:1603833945691,&quot;cs&quot;:&quot;507zkDABVViQ5q3FpkZFUw==&quot;,&quot;size&quot;:{&quot;width&quot;:51.000020078740135,&quot;height&quot;:17.000006692913416}}" id="161" name="Google Shape;16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33200" y="3818271"/>
            <a:ext cx="647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color&quot;:&quot;#695D46&quot;,&quot;family&quot;:&quot;Open Sans&quot;,&quot;size&quot;:14.000000375438146},&quot;type&quot;:&quot;$&quot;,&quot;code&quot;:&quot;$b_{2}=$&quot;,&quot;id&quot;:&quot;11&quot;,&quot;ts&quot;:1603834116892,&quot;cs&quot;:&quot;PeAm8F8Kh9YNiEmYnkQXIQ==&quot;,&quot;size&quot;:{&quot;width&quot;:38.00001597967673,&quot;height&quot;:17.000007148802748}}" id="162" name="Google Shape;16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30500" y="1516982"/>
            <a:ext cx="4826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&quot;,&quot;font&quot;:{&quot;size&quot;:18.000000482706195,&quot;color&quot;:&quot;#695D46&quot;,&quot;family&quot;:&quot;Open Sans&quot;},&quot;code&quot;:&quot;$c_{ij}$&quot;,&quot;id&quot;:&quot;12&quot;,&quot;ts&quot;:1603834136637,&quot;cs&quot;:&quot;+MdEJbKIwEy5TdiYBzSNUw==&quot;,&quot;size&quot;:{&quot;width&quot;:28.000011774498645,&quot;height&quot;:20.000008410356177}}" id="163" name="Google Shape;16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2971" y="2407846"/>
            <a:ext cx="332367" cy="217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Open Sans&quot;,&quot;color&quot;:&quot;#695D46&quot;,&quot;size&quot;:18},&quot;code&quot;:&quot;$U_{ij}$&quot;,&quot;id&quot;:&quot;13&quot;,&quot;type&quot;:&quot;$&quot;,&quot;ts&quot;:1603834172745,&quot;cs&quot;:&quot;zXcc19u/7Moeu7Vz50qYlA==&quot;,&quot;size&quot;:{&quot;width&quot;:34.000013385826776,&quot;height&quot;:27.00001062992125}}" id="164" name="Google Shape;164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6446" y="2775846"/>
            <a:ext cx="403588" cy="294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&quot;,&quot;font&quot;:{&quot;family&quot;:&quot;Open Sans&quot;,&quot;size&quot;:18,&quot;color&quot;:&quot;#695D46&quot;},&quot;id&quot;:&quot;14&quot;,&quot;code&quot;:&quot;$\\sum_{i}^{}b_{i}=0$&quot;,&quot;ts&quot;:1603834327463,&quot;cs&quot;:&quot;SGbQRk10mBeKduiLbu411Q==&quot;,&quot;size&quot;:{&quot;width&quot;:111.00004370078742,&quot;height&quot;:28.000011023622054}}" id="165" name="Google Shape;16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0622" y="4166321"/>
            <a:ext cx="1317598" cy="305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Basic Feasible Solutions for MCNFPs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Basic variables: </a:t>
            </a:r>
            <a:br>
              <a:rPr b="1" lang="en"/>
            </a:br>
            <a:r>
              <a:rPr lang="en"/>
              <a:t>In the absence of degeneracy, each basic         variable satisfies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with degeneracy, it is possible for a basic variable         to equal arc (i, j)’s upper or lower bound.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"/>
              <a:t>Nonbasic variables:</a:t>
            </a:r>
            <a:r>
              <a:rPr lang="en"/>
              <a:t> equal the arc’s lower or upper bound, i.e. </a:t>
            </a:r>
            <a:endParaRPr/>
          </a:p>
        </p:txBody>
      </p:sp>
      <p:pic>
        <p:nvPicPr>
          <p:cNvPr descr="{&quot;font&quot;:{&quot;size&quot;:18,&quot;family&quot;:&quot;Open Sans&quot;,&quot;color&quot;:&quot;#695D46&quot;},&quot;code&quot;:&quot;$x _{ij}$&quot;,&quot;type&quot;:&quot;$&quot;,&quot;id&quot;:&quot;15&quot;,&quot;ts&quot;:1603834820672,&quot;cs&quot;:&quot;GcsZAnH4/k9klEYHfTHkTg==&quot;,&quot;size&quot;:{&quot;width&quot;:31.000012204724417,&quot;height&quot;:20.00000787401575}}"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2650" y="1496000"/>
            <a:ext cx="3937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Open Sans&quot;,&quot;color&quot;:&quot;#695D46&quot;,&quot;size&quot;:17.742777266623136},&quot;type&quot;:&quot;$&quot;,&quot;code&quot;:&quot;$L _{ij\n}&lt;x_{ij  }&lt;U_{ij\n}$&quot;,&quot;id&quot;:&quot;16&quot;,&quot;ts&quot;:1603834969534,&quot;cs&quot;:&quot;7d0cw4nRYp2djkGFYmp2vw==&quot;,&quot;size&quot;:{&quot;width&quot;:170.5256232283464,&quot;height&quot;:26.614176377952763}}" id="174" name="Google Shape;1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8700" y="1924750"/>
            <a:ext cx="2165675" cy="33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Open Sans&quot;,&quot;color&quot;:&quot;#695D46&quot;,&quot;size&quot;:18.000000482706202},&quot;type&quot;:&quot;$&quot;,&quot;code&quot;:&quot;$x_{ij}=L_{ij}\\,\\,\\text{or}\\,\\,x_{ij}=U_{ij}$&quot;,&quot;id&quot;:&quot;17&quot;,&quot;ts&quot;:1603835399151,&quot;cs&quot;:&quot;pZG4u2LVg0U0KHnLbYg1cw==&quot;,&quot;size&quot;:{&quot;width&quot;:246.00010344738098,&quot;height&quot;:27.000011353980838}}" id="175" name="Google Shape;17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4475" y="4007673"/>
            <a:ext cx="3124201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{&quot;font&quot;:{&quot;size&quot;:18,&quot;family&quot;:&quot;Open Sans&quot;,&quot;color&quot;:&quot;#695D46&quot;},&quot;code&quot;:&quot;$x _{ij}$&quot;,&quot;type&quot;:&quot;$&quot;,&quot;id&quot;:&quot;15&quot;,&quot;ts&quot;:1603834820672,&quot;cs&quot;:&quot;GcsZAnH4/k9klEYHfTHkTg==&quot;,&quot;size&quot;:{&quot;width&quot;:31.000012204724417,&quot;height&quot;:20.00000787401575}}"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4375" y="2592317"/>
            <a:ext cx="393700" cy="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631922"/>
            <a:ext cx="4260300" cy="222752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1237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Basic Feasible Solutions for MCNFPs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743812"/>
            <a:ext cx="85206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If                          fulfills,                conservation-of-flow constraints will automatically satisfy the last constraint, so we can drop one constraint.</a:t>
            </a:r>
            <a:br>
              <a:rPr lang="en"/>
            </a:br>
            <a:r>
              <a:rPr lang="en"/>
              <a:t>That gives                basic variables.                                                             basic var.</a:t>
            </a:r>
            <a:br>
              <a:rPr lang="en"/>
            </a:br>
            <a:r>
              <a:rPr lang="en"/>
              <a:t>Any such set of basic variables are feasible iff they span a tree.       non-basic v.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{&quot;type&quot;:&quot;$&quot;,&quot;font&quot;:{&quot;family&quot;:&quot;Open Sans&quot;,&quot;size&quot;:18,&quot;color&quot;:&quot;#695D46&quot;},&quot;id&quot;:&quot;14&quot;,&quot;code&quot;:&quot;$\\sum_{i}^{}b_{i}=0$&quot;,&quot;ts&quot;:1603834327463,&quot;cs&quot;:&quot;SGbQRk10mBeKduiLbu411Q==&quot;,&quot;size&quot;:{&quot;width&quot;:111.00004370078742,&quot;height&quot;:28.000011023622054}}" id="185" name="Google Shape;1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048" y="924448"/>
            <a:ext cx="1333461" cy="312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18&quot;,&quot;type&quot;:&quot;$&quot;,&quot;font&quot;:{&quot;family&quot;:&quot;Open Sans&quot;,&quot;color&quot;:&quot;#695D46&quot;,&quot;size&quot;:18},&quot;code&quot;:&quot;$n-1$&quot;,&quot;ts&quot;:1603835706369,&quot;cs&quot;:&quot;EAeoSrwykYw8J8A6Qy77Bw==&quot;,&quot;size&quot;:{&quot;width&quot;:63.000024803149635,&quot;height&quot;:20.00000787401575}}" id="186" name="Google Shape;18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8203" y="942808"/>
            <a:ext cx="756829" cy="223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18&quot;,&quot;type&quot;:&quot;$&quot;,&quot;font&quot;:{&quot;family&quot;:&quot;Open Sans&quot;,&quot;color&quot;:&quot;#695D46&quot;,&quot;size&quot;:18},&quot;code&quot;:&quot;$n-1$&quot;,&quot;ts&quot;:1603835706369,&quot;cs&quot;:&quot;EAeoSrwykYw8J8A6Qy77Bw==&quot;,&quot;size&quot;:{&quot;width&quot;:63.000024803149635,&quot;height&quot;:20.00000787401575}}" id="187" name="Google Shape;18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3260" y="1772935"/>
            <a:ext cx="756829" cy="22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6">
            <a:alphaModFix/>
          </a:blip>
          <a:srcRect b="0" l="0" r="0" t="3724"/>
          <a:stretch/>
        </p:blipFill>
        <p:spPr>
          <a:xfrm>
            <a:off x="333075" y="2512435"/>
            <a:ext cx="4067599" cy="25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0" name="Google Shape;190;p25"/>
          <p:cNvCxnSpPr/>
          <p:nvPr/>
        </p:nvCxnSpPr>
        <p:spPr>
          <a:xfrm>
            <a:off x="7504087" y="1753165"/>
            <a:ext cx="1152000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25"/>
          <p:cNvCxnSpPr/>
          <p:nvPr/>
        </p:nvCxnSpPr>
        <p:spPr>
          <a:xfrm>
            <a:off x="7504087" y="2535654"/>
            <a:ext cx="1152000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dash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 optimality: MCNFP and its dual problem</a:t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311625" y="952401"/>
            <a:ext cx="3436335" cy="22228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4942113" y="1034957"/>
            <a:ext cx="3739663" cy="38250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5">
            <a:alphaModFix/>
          </a:blip>
          <a:srcRect b="9126" l="0" r="0" t="13360"/>
          <a:stretch/>
        </p:blipFill>
        <p:spPr>
          <a:xfrm>
            <a:off x="57814" y="3175276"/>
            <a:ext cx="4884299" cy="186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164792" y="4552240"/>
            <a:ext cx="193186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Optimality of a basic feasible solution</a:t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Optimality of a basic feasible solution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311700" y="1023363"/>
            <a:ext cx="8520600" cy="11973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9292" y="2220686"/>
            <a:ext cx="4672284" cy="260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68877"/>
            <a:ext cx="3595978" cy="192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155" y="2223554"/>
            <a:ext cx="4699045" cy="2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Pivoting in the Network Simplex method</a:t>
            </a:r>
            <a:endParaRPr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Optimal?</a:t>
            </a:r>
            <a:endParaRPr/>
          </a:p>
        </p:txBody>
      </p:sp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8447" y="1603655"/>
            <a:ext cx="51816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68877"/>
            <a:ext cx="3595978" cy="192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type="title"/>
          </p:nvPr>
        </p:nvSpPr>
        <p:spPr>
          <a:xfrm>
            <a:off x="300521" y="14671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Network Simplex method summary</a:t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100484" y="854110"/>
            <a:ext cx="8920674" cy="42027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1024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12107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Minimum-Cost Network Flow Problems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006625"/>
            <a:ext cx="8520600" cy="3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 following problems are all special cases of the minimum-cost network flow problem (MCNFP):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Transportation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Transshipment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Shortest-path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flow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CPM problems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Any MCNFP can be solved by a generalization of the transportation simplex called the network simplex.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775" y="1528326"/>
            <a:ext cx="3611076" cy="22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46" name="Google Shape;24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592" y="0"/>
            <a:ext cx="4059408" cy="215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592" y="0"/>
            <a:ext cx="4059408" cy="215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592" y="0"/>
            <a:ext cx="4059408" cy="215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2259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Minimum-Cost Network Flow Problem formulation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1725" y="2243500"/>
            <a:ext cx="4392274" cy="275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 display=&quot;block&quot; data-is-equatio=&quot;1&quot; data-latex=&quot;\begin{array}{rl}&amp;#10;x_{ij} &amp;amp;\text{ flow sent from node }i\text{ to node }j\text{ through arc }(i,j)\\&amp;#10;b_i &amp;amp;\text{ net supply at node }i\ \text{(outflow }-\text{ inflow)}\\&amp;#10;c_{ij}&amp;amp; \text{ unit transportation cost}\text{ on}\text{ arc }(i,j)\\&amp;#10;L_{ij}&amp;amp; \text{ lower bound on flow through arc }(i,j)\ \\&amp;#10; &amp;amp;\text{ (if no lower bound, let }L_{ij}=0)\\&amp;#10;U_{ij}&amp;amp; \text{ upper bound on flow through arc }(i,j)\\&amp;#10; &amp;amp;     \text{ (if no upper bound, let }U_{ij}=\infty)&amp;#10;\end{array}&quot;&gt;&lt;mtable columnalign=&quot;right left&quot; columnspacing=&quot;1em&quot; rowspacing=&quot;4pt&quot;&gt;&lt;mtr&gt;&lt;mtd&gt;&lt;msub&gt;&lt;mi&gt;x&lt;/mi&gt;&lt;mrow&gt;&lt;mi&gt;i&lt;/mi&gt;&lt;mi&gt;j&lt;/mi&gt;&lt;/mrow&gt;&lt;/msub&gt;&lt;/mtd&gt;&lt;mtd&gt;&lt;mtext&gt; flow sent from node &lt;/mtext&gt;&lt;mi&gt;i&lt;/mi&gt;&lt;mtext&gt; to node &lt;/mtext&gt;&lt;mi&gt;j&lt;/mi&gt;&lt;mtext&gt; through arc &lt;/mtext&gt;&lt;mo stretchy=&quot;false&quot;&gt;(&lt;/mo&gt;&lt;mi&gt;i&lt;/mi&gt;&lt;mo&gt;,&lt;/mo&gt;&lt;mi&gt;j&lt;/mi&gt;&lt;mo stretchy=&quot;false&quot;&gt;)&lt;/mo&gt;&lt;/mtd&gt;&lt;/mtr&gt;&lt;mtr&gt;&lt;mtd&gt;&lt;msub&gt;&lt;mi&gt;b&lt;/mi&gt;&lt;mi&gt;i&lt;/mi&gt;&lt;/msub&gt;&lt;/mtd&gt;&lt;mtd&gt;&lt;mtext&gt; net supply at node &lt;/mtext&gt;&lt;mi&gt;i&lt;/mi&gt;&lt;mtext&gt;&lt;/mtext&gt;&lt;mtext&gt;(outflow &lt;/mtext&gt;&lt;mo&gt;−&lt;/mo&gt;&lt;mtext&gt; inflow)&lt;/mtext&gt;&lt;/mtd&gt;&lt;/mtr&gt;&lt;mtr&gt;&lt;mtd&gt;&lt;msub&gt;&lt;mi&gt;c&lt;/mi&gt;&lt;mrow&gt;&lt;mi&gt;i&lt;/mi&gt;&lt;mi&gt;j&lt;/mi&gt;&lt;/mrow&gt;&lt;/msub&gt;&lt;/mtd&gt;&lt;mtd&gt;&lt;mtext&gt; unit transportation cost&lt;/mtext&gt;&lt;mtext&gt; on&lt;/mtext&gt;&lt;mtext&gt; arc &lt;/mtext&gt;&lt;mo stretchy=&quot;false&quot;&gt;(&lt;/mo&gt;&lt;mi&gt;i&lt;/mi&gt;&lt;mo&gt;,&lt;/mo&gt;&lt;mi&gt;j&lt;/mi&gt;&lt;mo stretchy=&quot;false&quot;&gt;)&lt;/mo&gt;&lt;/mtd&gt;&lt;/mtr&gt;&lt;mtr&gt;&lt;mtd&gt;&lt;msub&gt;&lt;mi&gt;L&lt;/mi&gt;&lt;mrow&gt;&lt;mi&gt;i&lt;/mi&gt;&lt;mi&gt;j&lt;/mi&gt;&lt;/mrow&gt;&lt;/msub&gt;&lt;/mtd&gt;&lt;mtd&gt;&lt;mtext&gt; lower bound on flow through arc &lt;/mtext&gt;&lt;mo stretchy=&quot;false&quot;&gt;(&lt;/mo&gt;&lt;mi&gt;i&lt;/mi&gt;&lt;mo&gt;,&lt;/mo&gt;&lt;mi&gt;j&lt;/mi&gt;&lt;mo stretchy=&quot;false&quot;&gt;)&lt;/mo&gt;&lt;mtext&gt;&lt;/mtext&gt;&lt;/mtd&gt;&lt;/mtr&gt;&lt;mtr&gt;&lt;mtd/&gt;&lt;mtd&gt;&lt;mtext&gt; (if no lower bound, let &lt;/mtext&gt;&lt;msub&gt;&lt;mi&gt;L&lt;/mi&gt;&lt;mrow&gt;&lt;mi&gt;i&lt;/mi&gt;&lt;mi&gt;j&lt;/mi&gt;&lt;/mrow&gt;&lt;/msub&gt;&lt;mo&gt;=&lt;/mo&gt;&lt;mn&gt;0&lt;/mn&gt;&lt;mo stretchy=&quot;false&quot;&gt;)&lt;/mo&gt;&lt;/mtd&gt;&lt;/mtr&gt;&lt;mtr&gt;&lt;mtd&gt;&lt;msub&gt;&lt;mi&gt;U&lt;/mi&gt;&lt;mrow&gt;&lt;mi&gt;i&lt;/mi&gt;&lt;mi&gt;j&lt;/mi&gt;&lt;/mrow&gt;&lt;/msub&gt;&lt;/mtd&gt;&lt;mtd&gt;&lt;mtext&gt; upper bound on flow through arc &lt;/mtext&gt;&lt;mo stretchy=&quot;false&quot;&gt;(&lt;/mo&gt;&lt;mi&gt;i&lt;/mi&gt;&lt;mo&gt;,&lt;/mo&gt;&lt;mi&gt;j&lt;/mi&gt;&lt;mo stretchy=&quot;false&quot;&gt;)&lt;/mo&gt;&lt;/mtd&gt;&lt;/mtr&gt;&lt;mtr&gt;&lt;mtd/&gt;&lt;mtd&gt;&lt;mtext&gt; (if no upper bound, let &lt;/mtext&gt;&lt;msub&gt;&lt;mi&gt;U&lt;/mi&gt;&lt;mrow&gt;&lt;mi&gt;i&lt;/mi&gt;&lt;mi&gt;j&lt;/mi&gt;&lt;/mrow&gt;&lt;/msub&gt;&lt;mo&gt;=&lt;/mo&gt;&lt;mi mathvariant=&quot;normal&quot;&gt;∞&lt;/mi&gt;&lt;mo stretchy=&quot;false&quot;&gt;)&lt;/mo&gt;&lt;/mtd&gt;&lt;/mtr&gt;&lt;/mtable&gt;&lt;/math&gt;" id="82" name="Google Shape;82;p15" title="7 lines Line 1: x sub i j flow sent from node i to node j through arc open paren i comma j close paren Line 2: b sub i net supply at node i open paren outflow minus inflow close paren Line 3: c sub i j unit transportation cost on arc open paren i comma j close paren Line 4: L sub i j lower bound on flow through arc open paren i comma j close paren Line 5: blank open paren if no lower bound comma let L sub i j equals 0 close paren Line 6: U sub i j upper bound on flow through arc open paren i comma j close paren Line 7: blank open paren if no upper bound comma let U sub i j equals normal infinity close pare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2" y="1276350"/>
            <a:ext cx="55281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830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Minimum-Cost Network Flow Problem formulation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838450"/>
            <a:ext cx="7414076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9625" y="933350"/>
            <a:ext cx="4392274" cy="275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 display=&quot;block&quot; data-is-equatio=&quot;1&quot; data-latex=&quot;\begin{array}{rl}&amp;#10;x_{ij} &amp;amp;\text{ flow through arc }(i,j)\\&amp;#10;b_i &amp;amp;\text{ net supply at node }i\\&amp;#10;c_{ij}&amp;amp; \text{ transportation cost}\text{ on}\text{ arc }(i,j)\\&amp;#10;L_{ij}&amp;amp; \text{ lower bound on flow through }(i,j)\ \\&amp;#10;U_{ij}&amp;amp; \text{ upper bound on flow through }(i,j)&amp;#10;\end{array}&quot;&gt;&lt;mtable columnalign=&quot;right left&quot; columnspacing=&quot;1em&quot; rowspacing=&quot;4pt&quot;&gt;&lt;mtr&gt;&lt;mtd&gt;&lt;msub&gt;&lt;mi&gt;x&lt;/mi&gt;&lt;mrow&gt;&lt;mi&gt;i&lt;/mi&gt;&lt;mi&gt;j&lt;/mi&gt;&lt;/mrow&gt;&lt;/msub&gt;&lt;/mtd&gt;&lt;mtd&gt;&lt;mtext&gt; flow through arc &lt;/mtext&gt;&lt;mo stretchy=&quot;false&quot;&gt;(&lt;/mo&gt;&lt;mi&gt;i&lt;/mi&gt;&lt;mo&gt;,&lt;/mo&gt;&lt;mi&gt;j&lt;/mi&gt;&lt;mo stretchy=&quot;false&quot;&gt;)&lt;/mo&gt;&lt;/mtd&gt;&lt;/mtr&gt;&lt;mtr&gt;&lt;mtd&gt;&lt;msub&gt;&lt;mi&gt;b&lt;/mi&gt;&lt;mi&gt;i&lt;/mi&gt;&lt;/msub&gt;&lt;/mtd&gt;&lt;mtd&gt;&lt;mtext&gt; net supply at node &lt;/mtext&gt;&lt;mi&gt;i&lt;/mi&gt;&lt;/mtd&gt;&lt;/mtr&gt;&lt;mtr&gt;&lt;mtd&gt;&lt;msub&gt;&lt;mi&gt;c&lt;/mi&gt;&lt;mrow&gt;&lt;mi&gt;i&lt;/mi&gt;&lt;mi&gt;j&lt;/mi&gt;&lt;/mrow&gt;&lt;/msub&gt;&lt;/mtd&gt;&lt;mtd&gt;&lt;mtext&gt; transportation cost&lt;/mtext&gt;&lt;mtext&gt; on&lt;/mtext&gt;&lt;mtext&gt; arc &lt;/mtext&gt;&lt;mo stretchy=&quot;false&quot;&gt;(&lt;/mo&gt;&lt;mi&gt;i&lt;/mi&gt;&lt;mo&gt;,&lt;/mo&gt;&lt;mi&gt;j&lt;/mi&gt;&lt;mo stretchy=&quot;false&quot;&gt;)&lt;/mo&gt;&lt;/mtd&gt;&lt;/mtr&gt;&lt;mtr&gt;&lt;mtd&gt;&lt;msub&gt;&lt;mi&gt;L&lt;/mi&gt;&lt;mrow&gt;&lt;mi&gt;i&lt;/mi&gt;&lt;mi&gt;j&lt;/mi&gt;&lt;/mrow&gt;&lt;/msub&gt;&lt;/mtd&gt;&lt;mtd&gt;&lt;mtext&gt; lower bound on flow through &lt;/mtext&gt;&lt;mo stretchy=&quot;false&quot;&gt;(&lt;/mo&gt;&lt;mi&gt;i&lt;/mi&gt;&lt;mo&gt;,&lt;/mo&gt;&lt;mi&gt;j&lt;/mi&gt;&lt;mo stretchy=&quot;false&quot;&gt;)&lt;/mo&gt;&lt;mtext&gt;&lt;/mtext&gt;&lt;/mtd&gt;&lt;/mtr&gt;&lt;mtr&gt;&lt;mtd&gt;&lt;msub&gt;&lt;mi&gt;U&lt;/mi&gt;&lt;mrow&gt;&lt;mi&gt;i&lt;/mi&gt;&lt;mi&gt;j&lt;/mi&gt;&lt;/mrow&gt;&lt;/msub&gt;&lt;/mtd&gt;&lt;mtd&gt;&lt;mtext&gt; upper bound on flow through &lt;/mtext&gt;&lt;mo stretchy=&quot;false&quot;&gt;(&lt;/mo&gt;&lt;mi&gt;i&lt;/mi&gt;&lt;mo&gt;,&lt;/mo&gt;&lt;mi&gt;j&lt;/mi&gt;&lt;mo stretchy=&quot;false&quot;&gt;)&lt;/mo&gt;&lt;/mtd&gt;&lt;/mtr&gt;&lt;/mtable&gt;&lt;/math&gt;" id="91" name="Google Shape;91;p16" title="5 lines Line 1: x sub i j flow through arc open paren i comma j close paren Line 2: b sub i net supply at node i Line 3: c sub i j transportation cost on arc open paren i comma j close paren Line 4: L sub i j lower bound on flow through open paren i comma j close paren Line 5: U sub i j upper bound on flow through open paren i comma j close paren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825" y="933350"/>
            <a:ext cx="4008825" cy="16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3953" y="2601894"/>
            <a:ext cx="4393822" cy="24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1154" y="109358"/>
            <a:ext cx="5243470" cy="23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type="title"/>
          </p:nvPr>
        </p:nvSpPr>
        <p:spPr>
          <a:xfrm>
            <a:off x="188325" y="62956"/>
            <a:ext cx="3364200" cy="22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Formulate a Transportation Problem as an MCNFP</a:t>
            </a:r>
            <a:endParaRPr/>
          </a:p>
        </p:txBody>
      </p:sp>
      <p:pic>
        <p:nvPicPr>
          <p:cNvPr descr="&lt;math xmlns=&quot;http://www.w3.org/1998/Math/MathML&quot; display=&quot;block&quot; data-is-equatio=&quot;1&quot; data-latex=&quot;\begin{array}{l}\min\displaystyle\sum_{\text{ all arcs }}^{ }c_{ij}x_{ij}\\c_{13}=1,\ c_{14}=2,\ c_{23}=3,\ c_{24}=4\\&amp;#10;\displaystyle\sum_j^{ }x_{ij}-\sum_k^{ }x_{ki}=b_i\ \ \ \ \ \forall i\\b_1=4,\ b_2=5,\ b_3=-6,\ b_4=-3\\&amp;#10;L_{ij}=0, U_{ij}=\infty \text{ or } \sum_k b_k \ \ \ \ \forall i,j\end{array}&quot;&gt;&lt;mtable columnalign=&quot;left&quot; columnspacing=&quot;1em&quot; rowspacing=&quot;4pt&quot;&gt;&lt;mtr&gt;&lt;mtd&gt;&lt;mo data-mjx-texclass=&quot;OP&quot; movablelimits=&quot;true&quot;&gt;min&lt;/mo&gt;&lt;mstyle displaystyle=&quot;true&quot; scriptlevel=&quot;0&quot;&gt;&lt;munderover&gt;&lt;mo data-mjx-texclass=&quot;OP&quot;&gt;∑&lt;/mo&gt;&lt;mrow&gt;&lt;mtext&gt; all arcs &lt;/mtext&gt;&lt;/mrow&gt;&lt;mrow/&gt;&lt;/munderover&gt;&lt;msub&gt;&lt;mi&gt;c&lt;/mi&gt;&lt;mrow&gt;&lt;mi&gt;i&lt;/mi&gt;&lt;mi&gt;j&lt;/mi&gt;&lt;/mrow&gt;&lt;/msub&gt;&lt;msub&gt;&lt;mi&gt;x&lt;/mi&gt;&lt;mrow&gt;&lt;mi&gt;i&lt;/mi&gt;&lt;mi&gt;j&lt;/mi&gt;&lt;/mrow&gt;&lt;/msub&gt;&lt;/mstyle&gt;&lt;/mtd&gt;&lt;/mtr&gt;&lt;mtr&gt;&lt;mtd&gt;&lt;msub&gt;&lt;mi&gt;c&lt;/mi&gt;&lt;mrow&gt;&lt;mn&gt;13&lt;/mn&gt;&lt;/mrow&gt;&lt;/msub&gt;&lt;mo&gt;=&lt;/mo&gt;&lt;mn&gt;1&lt;/mn&gt;&lt;mo&gt;,&lt;/mo&gt;&lt;mtext&gt;&lt;/mtext&gt;&lt;msub&gt;&lt;mi&gt;c&lt;/mi&gt;&lt;mrow&gt;&lt;mn&gt;14&lt;/mn&gt;&lt;/mrow&gt;&lt;/msub&gt;&lt;mo&gt;=&lt;/mo&gt;&lt;mn&gt;2&lt;/mn&gt;&lt;mo&gt;,&lt;/mo&gt;&lt;mtext&gt;&lt;/mtext&gt;&lt;msub&gt;&lt;mi&gt;c&lt;/mi&gt;&lt;mrow&gt;&lt;mn&gt;23&lt;/mn&gt;&lt;/mrow&gt;&lt;/msub&gt;&lt;mo&gt;=&lt;/mo&gt;&lt;mn&gt;3&lt;/mn&gt;&lt;mo&gt;,&lt;/mo&gt;&lt;mtext&gt;&lt;/mtext&gt;&lt;msub&gt;&lt;mi&gt;c&lt;/mi&gt;&lt;mrow&gt;&lt;mn&gt;24&lt;/mn&gt;&lt;/mrow&gt;&lt;/msub&gt;&lt;mo&gt;=&lt;/mo&gt;&lt;mn&gt;4&lt;/mn&gt;&lt;/mtd&gt;&lt;/mtr&gt;&lt;mtr&gt;&lt;mtd&gt;&lt;mstyle displaystyle=&quot;true&quot; scriptlevel=&quot;0&quot;&gt;&lt;munderover&gt;&lt;mo data-mjx-texclass=&quot;OP&quot;&gt;∑&lt;/mo&gt;&lt;mi&gt;j&lt;/mi&gt;&lt;mrow/&gt;&lt;/munderover&gt;&lt;msub&gt;&lt;mi&gt;x&lt;/mi&gt;&lt;mrow&gt;&lt;mi&gt;i&lt;/mi&gt;&lt;mi&gt;j&lt;/mi&gt;&lt;/mrow&gt;&lt;/msub&gt;&lt;mo&gt;−&lt;/mo&gt;&lt;munderover&gt;&lt;mo data-mjx-texclass=&quot;OP&quot;&gt;∑&lt;/mo&gt;&lt;mi&gt;k&lt;/mi&gt;&lt;mrow/&gt;&lt;/munderover&gt;&lt;msub&gt;&lt;mi&gt;x&lt;/mi&gt;&lt;mrow&gt;&lt;mi&gt;k&lt;/mi&gt;&lt;mi&gt;i&lt;/mi&gt;&lt;/mrow&gt;&lt;/msub&gt;&lt;mo&gt;=&lt;/mo&gt;&lt;msub&gt;&lt;mi&gt;b&lt;/mi&gt;&lt;mi&gt;i&lt;/mi&gt;&lt;/msub&gt;&lt;mtext&gt;&lt;/mtext&gt;&lt;mtext&gt;&lt;/mtext&gt;&lt;mtext&gt;&lt;/mtext&gt;&lt;mtext&gt;&lt;/mtext&gt;&lt;mtext&gt;&lt;/mtext&gt;&lt;mi mathvariant=&quot;normal&quot;&gt;∀&lt;/mi&gt;&lt;mi&gt;i&lt;/mi&gt;&lt;/mstyle&gt;&lt;/mtd&gt;&lt;/mtr&gt;&lt;mtr&gt;&lt;mtd&gt;&lt;msub&gt;&lt;mi&gt;b&lt;/mi&gt;&lt;mn&gt;1&lt;/mn&gt;&lt;/msub&gt;&lt;mo&gt;=&lt;/mo&gt;&lt;mn&gt;4&lt;/mn&gt;&lt;mo&gt;,&lt;/mo&gt;&lt;mtext&gt;&lt;/mtext&gt;&lt;msub&gt;&lt;mi&gt;b&lt;/mi&gt;&lt;mn&gt;2&lt;/mn&gt;&lt;/msub&gt;&lt;mo&gt;=&lt;/mo&gt;&lt;mn&gt;5&lt;/mn&gt;&lt;mo&gt;,&lt;/mo&gt;&lt;mtext&gt;&lt;/mtext&gt;&lt;msub&gt;&lt;mi&gt;b&lt;/mi&gt;&lt;mn&gt;3&lt;/mn&gt;&lt;/msub&gt;&lt;mo&gt;=&lt;/mo&gt;&lt;mo&gt;−&lt;/mo&gt;&lt;mn&gt;6&lt;/mn&gt;&lt;mo&gt;,&lt;/mo&gt;&lt;mtext&gt;&lt;/mtext&gt;&lt;msub&gt;&lt;mi&gt;b&lt;/mi&gt;&lt;mn&gt;4&lt;/mn&gt;&lt;/msub&gt;&lt;mo&gt;=&lt;/mo&gt;&lt;mo&gt;−&lt;/mo&gt;&lt;mn&gt;3&lt;/mn&gt;&lt;/mtd&gt;&lt;/mtr&gt;&lt;mtr&gt;&lt;mtd&gt;&lt;msub&gt;&lt;mi&gt;L&lt;/mi&gt;&lt;mrow&gt;&lt;mi&gt;i&lt;/mi&gt;&lt;mi&gt;j&lt;/mi&gt;&lt;/mrow&gt;&lt;/msub&gt;&lt;mo&gt;=&lt;/mo&gt;&lt;mn&gt;0&lt;/mn&gt;&lt;mo&gt;,&lt;/mo&gt;&lt;msub&gt;&lt;mi&gt;U&lt;/mi&gt;&lt;mrow&gt;&lt;mi&gt;i&lt;/mi&gt;&lt;mi&gt;j&lt;/mi&gt;&lt;/mrow&gt;&lt;/msub&gt;&lt;mo&gt;=&lt;/mo&gt;&lt;mi mathvariant=&quot;normal&quot;&gt;∞&lt;/mi&gt;&lt;mtext&gt; or &lt;/mtext&gt;&lt;munder&gt;&lt;mo data-mjx-texclass=&quot;OP&quot;&gt;∑&lt;/mo&gt;&lt;mi&gt;k&lt;/mi&gt;&lt;/munder&gt;&lt;msub&gt;&lt;mi&gt;b&lt;/mi&gt;&lt;mi&gt;k&lt;/mi&gt;&lt;/msub&gt;&lt;mtext&gt;&lt;/mtext&gt;&lt;mtext&gt;&lt;/mtext&gt;&lt;mtext&gt;&lt;/mtext&gt;&lt;mtext&gt;&lt;/mtext&gt;&lt;mi mathvariant=&quot;normal&quot;&gt;∀&lt;/mi&gt;&lt;mi&gt;i&lt;/mi&gt;&lt;mo&gt;,&lt;/mo&gt;&lt;mi&gt;j&lt;/mi&gt;&lt;/mtd&gt;&lt;/mtr&gt;&lt;/mtable&gt;&lt;/math&gt;" id="100" name="Google Shape;100;p17" title="5 lines Line 1: min of the sum from all arcs to of c sub i j x sub i j Line 2: c sub 13 equals 1 comma c sub 14 equals 2 comma c sub 23 equals 3 comma c sub 24 equals 4 Line 3: the sum from j to of x sub i j minus the sum from k to of x sub k i equals b sub i for all i Line 4: b sub 1 equals 4 comma b sub 2 equals 5 comma b sub 3 equals negative 6 comma b sub 4 equals negative 3 Line 5: L sub i j equals 0 comma U sub i j equals normal infinity or the sum over k of b sub k for all i comma j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571750"/>
            <a:ext cx="3436040" cy="2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25" y="3260650"/>
            <a:ext cx="3766575" cy="17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188325" y="93100"/>
            <a:ext cx="87834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700"/>
              <a:t>Formulate a Transportation Problem as an MCNFP</a:t>
            </a:r>
            <a:endParaRPr sz="3700"/>
          </a:p>
        </p:txBody>
      </p:sp>
      <p:pic>
        <p:nvPicPr>
          <p:cNvPr descr="&lt;math xmlns=&quot;http://www.w3.org/1998/Math/MathML&quot; display=&quot;block&quot; data-is-equatio=&quot;1&quot; data-latex=&quot;\begin{array}{l}\min\displaystyle\sum_{\text{ all arcs }}^{ }c_{ij}x_{ij}\\c_{13}=1,\ c_{14}=2,\ c_{23}=3,\ c_{24}=4\\&amp;#10;\displaystyle\sum_j^{ }x_{ij}-\sum_k^{ }x_{ki}=b_i\ \ \ \ \ \forall i\\b_1=4,\ b_2=5,\ b_3=-6,\ b_4=-3\\&amp;#10;L_{ij}=0, U_{ij}=\infty \text{ or } \sum_k b_k \ \ \ \ \forall i,j\end{array}&quot;&gt;&lt;mtable columnalign=&quot;left&quot; columnspacing=&quot;1em&quot; rowspacing=&quot;4pt&quot;&gt;&lt;mtr&gt;&lt;mtd&gt;&lt;mo data-mjx-texclass=&quot;OP&quot; movablelimits=&quot;true&quot;&gt;min&lt;/mo&gt;&lt;mstyle displaystyle=&quot;true&quot; scriptlevel=&quot;0&quot;&gt;&lt;munderover&gt;&lt;mo data-mjx-texclass=&quot;OP&quot;&gt;∑&lt;/mo&gt;&lt;mrow&gt;&lt;mtext&gt; all arcs &lt;/mtext&gt;&lt;/mrow&gt;&lt;mrow/&gt;&lt;/munderover&gt;&lt;msub&gt;&lt;mi&gt;c&lt;/mi&gt;&lt;mrow&gt;&lt;mi&gt;i&lt;/mi&gt;&lt;mi&gt;j&lt;/mi&gt;&lt;/mrow&gt;&lt;/msub&gt;&lt;msub&gt;&lt;mi&gt;x&lt;/mi&gt;&lt;mrow&gt;&lt;mi&gt;i&lt;/mi&gt;&lt;mi&gt;j&lt;/mi&gt;&lt;/mrow&gt;&lt;/msub&gt;&lt;/mstyle&gt;&lt;/mtd&gt;&lt;/mtr&gt;&lt;mtr&gt;&lt;mtd&gt;&lt;msub&gt;&lt;mi&gt;c&lt;/mi&gt;&lt;mrow&gt;&lt;mn&gt;13&lt;/mn&gt;&lt;/mrow&gt;&lt;/msub&gt;&lt;mo&gt;=&lt;/mo&gt;&lt;mn&gt;1&lt;/mn&gt;&lt;mo&gt;,&lt;/mo&gt;&lt;mtext&gt;&lt;/mtext&gt;&lt;msub&gt;&lt;mi&gt;c&lt;/mi&gt;&lt;mrow&gt;&lt;mn&gt;14&lt;/mn&gt;&lt;/mrow&gt;&lt;/msub&gt;&lt;mo&gt;=&lt;/mo&gt;&lt;mn&gt;2&lt;/mn&gt;&lt;mo&gt;,&lt;/mo&gt;&lt;mtext&gt;&lt;/mtext&gt;&lt;msub&gt;&lt;mi&gt;c&lt;/mi&gt;&lt;mrow&gt;&lt;mn&gt;23&lt;/mn&gt;&lt;/mrow&gt;&lt;/msub&gt;&lt;mo&gt;=&lt;/mo&gt;&lt;mn&gt;3&lt;/mn&gt;&lt;mo&gt;,&lt;/mo&gt;&lt;mtext&gt;&lt;/mtext&gt;&lt;msub&gt;&lt;mi&gt;c&lt;/mi&gt;&lt;mrow&gt;&lt;mn&gt;24&lt;/mn&gt;&lt;/mrow&gt;&lt;/msub&gt;&lt;mo&gt;=&lt;/mo&gt;&lt;mn&gt;4&lt;/mn&gt;&lt;/mtd&gt;&lt;/mtr&gt;&lt;mtr&gt;&lt;mtd&gt;&lt;mstyle displaystyle=&quot;true&quot; scriptlevel=&quot;0&quot;&gt;&lt;munderover&gt;&lt;mo data-mjx-texclass=&quot;OP&quot;&gt;∑&lt;/mo&gt;&lt;mi&gt;j&lt;/mi&gt;&lt;mrow/&gt;&lt;/munderover&gt;&lt;msub&gt;&lt;mi&gt;x&lt;/mi&gt;&lt;mrow&gt;&lt;mi&gt;i&lt;/mi&gt;&lt;mi&gt;j&lt;/mi&gt;&lt;/mrow&gt;&lt;/msub&gt;&lt;mo&gt;−&lt;/mo&gt;&lt;munderover&gt;&lt;mo data-mjx-texclass=&quot;OP&quot;&gt;∑&lt;/mo&gt;&lt;mi&gt;k&lt;/mi&gt;&lt;mrow/&gt;&lt;/munderover&gt;&lt;msub&gt;&lt;mi&gt;x&lt;/mi&gt;&lt;mrow&gt;&lt;mi&gt;k&lt;/mi&gt;&lt;mi&gt;i&lt;/mi&gt;&lt;/mrow&gt;&lt;/msub&gt;&lt;mo&gt;=&lt;/mo&gt;&lt;msub&gt;&lt;mi&gt;b&lt;/mi&gt;&lt;mi&gt;i&lt;/mi&gt;&lt;/msub&gt;&lt;mtext&gt;&lt;/mtext&gt;&lt;mtext&gt;&lt;/mtext&gt;&lt;mtext&gt;&lt;/mtext&gt;&lt;mtext&gt;&lt;/mtext&gt;&lt;mtext&gt;&lt;/mtext&gt;&lt;mi mathvariant=&quot;normal&quot;&gt;∀&lt;/mi&gt;&lt;mi&gt;i&lt;/mi&gt;&lt;/mstyle&gt;&lt;/mtd&gt;&lt;/mtr&gt;&lt;mtr&gt;&lt;mtd&gt;&lt;msub&gt;&lt;mi&gt;b&lt;/mi&gt;&lt;mn&gt;1&lt;/mn&gt;&lt;/msub&gt;&lt;mo&gt;=&lt;/mo&gt;&lt;mn&gt;4&lt;/mn&gt;&lt;mo&gt;,&lt;/mo&gt;&lt;mtext&gt;&lt;/mtext&gt;&lt;msub&gt;&lt;mi&gt;b&lt;/mi&gt;&lt;mn&gt;2&lt;/mn&gt;&lt;/msub&gt;&lt;mo&gt;=&lt;/mo&gt;&lt;mn&gt;5&lt;/mn&gt;&lt;mo&gt;,&lt;/mo&gt;&lt;mtext&gt;&lt;/mtext&gt;&lt;msub&gt;&lt;mi&gt;b&lt;/mi&gt;&lt;mn&gt;3&lt;/mn&gt;&lt;/msub&gt;&lt;mo&gt;=&lt;/mo&gt;&lt;mo&gt;−&lt;/mo&gt;&lt;mn&gt;6&lt;/mn&gt;&lt;mo&gt;,&lt;/mo&gt;&lt;mtext&gt;&lt;/mtext&gt;&lt;msub&gt;&lt;mi&gt;b&lt;/mi&gt;&lt;mn&gt;4&lt;/mn&gt;&lt;/msub&gt;&lt;mo&gt;=&lt;/mo&gt;&lt;mo&gt;−&lt;/mo&gt;&lt;mn&gt;3&lt;/mn&gt;&lt;/mtd&gt;&lt;/mtr&gt;&lt;mtr&gt;&lt;mtd&gt;&lt;msub&gt;&lt;mi&gt;L&lt;/mi&gt;&lt;mrow&gt;&lt;mi&gt;i&lt;/mi&gt;&lt;mi&gt;j&lt;/mi&gt;&lt;/mrow&gt;&lt;/msub&gt;&lt;mo&gt;=&lt;/mo&gt;&lt;mn&gt;0&lt;/mn&gt;&lt;mo&gt;,&lt;/mo&gt;&lt;msub&gt;&lt;mi&gt;U&lt;/mi&gt;&lt;mrow&gt;&lt;mi&gt;i&lt;/mi&gt;&lt;mi&gt;j&lt;/mi&gt;&lt;/mrow&gt;&lt;/msub&gt;&lt;mo&gt;=&lt;/mo&gt;&lt;mi mathvariant=&quot;normal&quot;&gt;∞&lt;/mi&gt;&lt;mtext&gt; or &lt;/mtext&gt;&lt;munder&gt;&lt;mo data-mjx-texclass=&quot;OP&quot;&gt;∑&lt;/mo&gt;&lt;mi&gt;k&lt;/mi&gt;&lt;/munder&gt;&lt;msub&gt;&lt;mi&gt;b&lt;/mi&gt;&lt;mi&gt;k&lt;/mi&gt;&lt;/msub&gt;&lt;mtext&gt;&lt;/mtext&gt;&lt;mtext&gt;&lt;/mtext&gt;&lt;mtext&gt;&lt;/mtext&gt;&lt;mtext&gt;&lt;/mtext&gt;&lt;mi mathvariant=&quot;normal&quot;&gt;∀&lt;/mi&gt;&lt;mi&gt;i&lt;/mi&gt;&lt;mo&gt;,&lt;/mo&gt;&lt;mi&gt;j&lt;/mi&gt;&lt;/mtd&gt;&lt;/mtr&gt;&lt;/mtable&gt;&lt;/math&gt;" id="108" name="Google Shape;108;p18" title="5 lines Line 1: min of the sum from all arcs to of c sub i j x sub i j Line 2: c sub 13 equals 1 comma c sub 14 equals 2 comma c sub 23 equals 3 comma c sub 24 equals 4 Line 3: the sum from j to of x sub i j minus the sum from k to of x sub k i equals b sub i for all i Line 4: b sub 1 equals 4 comma b sub 2 equals 5 comma b sub 3 equals negative 6 comma b sub 4 equals negative 3 Line 5: L sub i j equals 0 comma U sub i j equals normal infinity or the sum over k of b sub k for all i comma j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225" y="819938"/>
            <a:ext cx="3436040" cy="2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7300" y="881500"/>
            <a:ext cx="4884299" cy="24112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159650" y="3685513"/>
            <a:ext cx="4779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This is clearly a TUM!!!</a:t>
            </a:r>
            <a:endParaRPr b="1" i="0" sz="4100" u="none" cap="none" strike="noStrik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4207995" y="2571750"/>
            <a:ext cx="193186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625" y="2450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Formulate a Maximum-Flow Problem as an MCNFP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023363"/>
            <a:ext cx="8520600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Consider the Max Flow Problem from </a:t>
            </a:r>
            <a:r>
              <a:rPr i="1" lang="en">
                <a:solidFill>
                  <a:srgbClr val="000000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"/>
              <a:t>urce to </a:t>
            </a:r>
            <a:r>
              <a:rPr i="1" lang="en">
                <a:solidFill>
                  <a:srgbClr val="000000"/>
                </a:solidFill>
                <a:highlight>
                  <a:srgbClr val="CCCCC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"/>
              <a:t>nk.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Include arc       . What is                                     now?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What is                     here?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How to set         for the arcs?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6829" y="2343275"/>
            <a:ext cx="4838696" cy="222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1&quot;,&quot;code&quot;:&quot;$a_{0}$&quot;,&quot;font&quot;:{&quot;size&quot;:18.000000482706177,&quot;family&quot;:&quot;Open Sans&quot;,&quot;color&quot;:&quot;#695D46&quot;},&quot;type&quot;:&quot;$&quot;,&quot;ts&quot;:1603829141632,&quot;cs&quot;:&quot;OtVm4WwW9XCbCYY1OUoDtw==&quot;,&quot;size&quot;:{&quot;width&quot;:25.00001051294522,&quot;height&quot;:16.00000672828494}}" id="120" name="Google Shape;1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775" y="1711025"/>
            <a:ext cx="3175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b_{so},\\,b_{1},\\ldots,b_{si}$&quot;,&quot;type&quot;:&quot;$&quot;,&quot;font&quot;:{&quot;family&quot;:&quot;Open Sans&quot;,&quot;size&quot;:17.678891465003364,&quot;color&quot;:&quot;#695D46&quot;},&quot;id&quot;:&quot;2&quot;,&quot;ts&quot;:1603829435675,&quot;cs&quot;:&quot;DUk6WRCWP/HvaQ1+PqZzZw==&quot;,&quot;size&quot;:{&quot;width&quot;:157.14576377952758,&quot;height&quot;:23.571864566929133}}" id="121" name="Google Shape;12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7100" y="1615113"/>
            <a:ext cx="1995751" cy="29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size&quot;:18,&quot;family&quot;:&quot;Open Sans&quot;,&quot;color&quot;:&quot;#695D46&quot;},&quot;type&quot;:&quot;$&quot;,&quot;id&quot;:&quot;3&quot;,&quot;code&quot;:&quot;$L_{ij},\\,U_{ij}$&quot;,&quot;ts&quot;:1603829567012,&quot;cs&quot;:&quot;Fl34KC4G63LVDinLnhbmLw==&quot;,&quot;size&quot;:{&quot;width&quot;:85.00003346456691,&quot;height&quot;:27.00001062992125}}" id="122" name="Google Shape;12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4775" y="2131250"/>
            <a:ext cx="10795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Open Sans&quot;,&quot;color&quot;:&quot;#695D46&quot;,&quot;size&quot;:18.000000482706195},&quot;id&quot;:&quot;4&quot;,&quot;type&quot;:&quot;$&quot;,&quot;code&quot;:&quot;$c_{ij}$&quot;,&quot;ts&quot;:1603829814697,&quot;cs&quot;:&quot;ZS1TRw6UB9rXyK5aSdwiRQ==&quot;,&quot;size&quot;:{&quot;width&quot;:28.000011774498645,&quot;height&quot;:20.000008410356177}}" id="123" name="Google Shape;12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6725" y="2741800"/>
            <a:ext cx="3556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math xmlns=&quot;http://www.w3.org/1998/Math/MathML&quot; display=&quot;block&quot; data-is-equatio=&quot;1&quot; data-latex=&quot;\begin{array}{l}\min\displaystyle\sum_{\text{ all arcs }}^{ }c_{ij}x_{ij}\\&amp;#10;\displaystyle\sum_j^{ }x_{ij}-\sum_k^{ }x_{ki}=b_i\ \ \ \ \ \forall i\end{array}&quot;&gt;&lt;mtable columnalign=&quot;left&quot; columnspacing=&quot;1em&quot; rowspacing=&quot;4pt&quot;&gt;&lt;mtr&gt;&lt;mtd&gt;&lt;mo data-mjx-texclass=&quot;OP&quot; movablelimits=&quot;true&quot;&gt;min&lt;/mo&gt;&lt;mstyle displaystyle=&quot;true&quot; scriptlevel=&quot;0&quot;&gt;&lt;munderover&gt;&lt;mo data-mjx-texclass=&quot;OP&quot;&gt;∑&lt;/mo&gt;&lt;mrow&gt;&lt;mtext&gt; all arcs &lt;/mtext&gt;&lt;/mrow&gt;&lt;mrow/&gt;&lt;/munderover&gt;&lt;msub&gt;&lt;mi&gt;c&lt;/mi&gt;&lt;mrow&gt;&lt;mi&gt;i&lt;/mi&gt;&lt;mi&gt;j&lt;/mi&gt;&lt;/mrow&gt;&lt;/msub&gt;&lt;msub&gt;&lt;mi&gt;x&lt;/mi&gt;&lt;mrow&gt;&lt;mi&gt;i&lt;/mi&gt;&lt;mi&gt;j&lt;/mi&gt;&lt;/mrow&gt;&lt;/msub&gt;&lt;/mstyle&gt;&lt;/mtd&gt;&lt;/mtr&gt;&lt;mtr&gt;&lt;mtd&gt;&lt;mstyle displaystyle=&quot;true&quot; scriptlevel=&quot;0&quot;&gt;&lt;munderover&gt;&lt;mo data-mjx-texclass=&quot;OP&quot;&gt;∑&lt;/mo&gt;&lt;mi&gt;j&lt;/mi&gt;&lt;mrow/&gt;&lt;/munderover&gt;&lt;msub&gt;&lt;mi&gt;x&lt;/mi&gt;&lt;mrow&gt;&lt;mi&gt;i&lt;/mi&gt;&lt;mi&gt;j&lt;/mi&gt;&lt;/mrow&gt;&lt;/msub&gt;&lt;mo&gt;−&lt;/mo&gt;&lt;munderover&gt;&lt;mo data-mjx-texclass=&quot;OP&quot;&gt;∑&lt;/mo&gt;&lt;mi&gt;k&lt;/mi&gt;&lt;mrow/&gt;&lt;/munderover&gt;&lt;msub&gt;&lt;mi&gt;x&lt;/mi&gt;&lt;mrow&gt;&lt;mi&gt;k&lt;/mi&gt;&lt;mi&gt;i&lt;/mi&gt;&lt;/mrow&gt;&lt;/msub&gt;&lt;mo&gt;=&lt;/mo&gt;&lt;msub&gt;&lt;mi&gt;b&lt;/mi&gt;&lt;mi&gt;i&lt;/mi&gt;&lt;/msub&gt;&lt;mtext&gt;&lt;/mtext&gt;&lt;mtext&gt;&lt;/mtext&gt;&lt;mtext&gt;&lt;/mtext&gt;&lt;mtext&gt;&lt;/mtext&gt;&lt;mtext&gt;&lt;/mtext&gt;&lt;mi mathvariant=&quot;normal&quot;&gt;∀&lt;/mi&gt;&lt;mi&gt;i&lt;/mi&gt;&lt;/mstyle&gt;&lt;/mtd&gt;&lt;/mtr&gt;&lt;/mtable&gt;&lt;/math&gt;" id="124" name="Google Shape;124;p19" title="2 lines Line 1: min of the sum from all arcs to of c sub i j x sub i j Line 2: the sum from j to of x sub i j minus the sum from k to of x sub k i equals b sub i for all i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4075" y="3263453"/>
            <a:ext cx="2883025" cy="13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625" y="73543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Formulate a Maximum-Flow Problem as an MCNFP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4242" l="0" r="0" t="0"/>
          <a:stretch/>
        </p:blipFill>
        <p:spPr>
          <a:xfrm>
            <a:off x="491508" y="664726"/>
            <a:ext cx="8160833" cy="438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200966" y="164614"/>
            <a:ext cx="8820192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Standard primal and dual pair in the simplex method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023363"/>
            <a:ext cx="1656105" cy="354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 </a:t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880914" y="1035087"/>
            <a:ext cx="1656106" cy="3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210638" y="872015"/>
            <a:ext cx="6621662" cy="41848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2381460" y="2773345"/>
            <a:ext cx="3657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